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sldIdLst>
    <p:sldId id="328" r:id="rId2"/>
    <p:sldId id="293" r:id="rId3"/>
    <p:sldId id="330" r:id="rId4"/>
    <p:sldId id="331" r:id="rId5"/>
    <p:sldId id="350" r:id="rId6"/>
    <p:sldId id="351" r:id="rId7"/>
    <p:sldId id="352" r:id="rId8"/>
    <p:sldId id="353" r:id="rId9"/>
    <p:sldId id="354" r:id="rId10"/>
    <p:sldId id="357" r:id="rId11"/>
    <p:sldId id="356" r:id="rId12"/>
    <p:sldId id="355" r:id="rId13"/>
    <p:sldId id="358" r:id="rId14"/>
    <p:sldId id="359" r:id="rId15"/>
    <p:sldId id="360" r:id="rId16"/>
    <p:sldId id="361" r:id="rId17"/>
    <p:sldId id="362" r:id="rId18"/>
    <p:sldId id="363" r:id="rId19"/>
    <p:sldId id="364" r:id="rId20"/>
    <p:sldId id="311" r:id="rId21"/>
    <p:sldId id="365" r:id="rId22"/>
    <p:sldId id="366" r:id="rId23"/>
    <p:sldId id="367" r:id="rId24"/>
    <p:sldId id="368" r:id="rId25"/>
    <p:sldId id="369" r:id="rId26"/>
    <p:sldId id="370" r:id="rId27"/>
    <p:sldId id="371" r:id="rId28"/>
    <p:sldId id="372" r:id="rId29"/>
    <p:sldId id="373" r:id="rId30"/>
    <p:sldId id="339" r:id="rId31"/>
    <p:sldId id="340" r:id="rId32"/>
    <p:sldId id="297" r:id="rId33"/>
    <p:sldId id="341" r:id="rId34"/>
    <p:sldId id="292" r:id="rId35"/>
    <p:sldId id="374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181"/>
    <a:srgbClr val="517C50"/>
    <a:srgbClr val="FF8F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85A95-F4D5-4E46-AB80-8B8F6D67434D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FAE9B3-D82E-40E3-8CA8-0F11F8228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76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AE9B3-D82E-40E3-8CA8-0F11F8228A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861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3AEDAEE9-3544-3C07-6B70-68EECE1BB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D38D2DD9-6418-B4EF-1FF8-5CE7022859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DB433605-2EA6-BBA4-4B3B-3AF1B89418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02E23C1-B7A4-3176-7F0D-E53F100F84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FAE9B3-D82E-40E3-8CA8-0F11F8228A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8647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9A519BA7-A996-5EFF-E1B9-14D93CD84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0372E61F-815B-A45D-43F0-80B7B11C04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FA7676E7-47E9-9521-0A1F-BDF76051CE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0C00942-CED5-BE55-18D7-00F212BE18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FAE9B3-D82E-40E3-8CA8-0F11F8228A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7735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30642F2E-2408-3177-E48B-4A5B409B9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0DEFA3CA-9132-20F8-3D93-1EE0C62602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5CA44306-D471-F812-2927-22436552B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6F518A8-E8DF-B792-172C-C5B7AF9830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FAE9B3-D82E-40E3-8CA8-0F11F8228A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1441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E5213E23-497B-51B9-4E11-1820A980F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F2CE679F-1361-28A4-5A5C-54AF7BF7E3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1B1115CB-7A03-5E22-A644-C5739C732C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6CBF31E-0777-DD45-9DB8-856687B304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FAE9B3-D82E-40E3-8CA8-0F11F8228A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7052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E053FB8-B251-AA9E-CB36-738BE1737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33D74E59-7F2B-C491-6C99-A163EF3965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03BB8E68-EB0A-76A8-D8B8-0B6F86220E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9BDC2C5-8333-255D-64EC-26B6DBD8099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FAE9B3-D82E-40E3-8CA8-0F11F8228A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1072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F1BBDD0-711A-5CC8-0657-CC1ED849A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63E0121F-B2CF-9F85-7918-3213FB5BB5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AAFA0BF8-7B15-97D6-43C2-2D8F1F5339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C3FF77FA-1029-1858-FF12-2D69315872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FAE9B3-D82E-40E3-8CA8-0F11F8228A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9857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F1ACFC0B-BA53-62A8-66B9-769336C64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="" xmlns:a16="http://schemas.microsoft.com/office/drawing/2014/main" id="{AA2CC865-CB6A-D269-69F2-987F4A43E0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="" xmlns:a16="http://schemas.microsoft.com/office/drawing/2014/main" id="{9423F45F-5094-F9D4-08F6-03F31A3F6C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F2F04033-E19D-F0DF-0AD2-00B6C64575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FAE9B3-D82E-40E3-8CA8-0F11F8228A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525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57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614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288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474149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648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816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44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873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39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88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758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1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6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82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09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67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97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2E1485E-F7C5-4524-B527-FEE52A3507EC}" type="datetimeFigureOut">
              <a:rPr lang="en-US" smtClean="0"/>
              <a:t>6/15/2025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3BDD4EF-8FF8-4839-9999-BEE36E2FA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288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6342184"/>
            <a:ext cx="12192000" cy="44548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4234" y="3052691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Chronic Coronary Syndrome	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613007" y="4656408"/>
            <a:ext cx="6471138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Prepared By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97E9D5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Dr. Ahmed M. Abdel-Salam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MD cardiology, Ain Shams University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0839445C-4922-4D23-AB91-FC8A96D7A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9385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34"/>
    </mc:Choice>
    <mc:Fallback xmlns="">
      <p:transition spd="slow" advTm="1203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60B3679B-C86B-751F-F047-92C39E022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361C5DB3-46E2-E739-0985-7D964B63DDC8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38A4EDDA-4047-E5D6-164C-8F90CB74D3EF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8208CF6E-6B8B-4E4E-83AF-0E699DDD8696}"/>
              </a:ext>
            </a:extLst>
          </p:cNvPr>
          <p:cNvSpPr/>
          <p:nvPr/>
        </p:nvSpPr>
        <p:spPr>
          <a:xfrm>
            <a:off x="464234" y="3685735"/>
            <a:ext cx="11211951" cy="1547443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Eras Medium ITC" panose="020B0602030504020804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Approach to a patient: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Eras Medium ITC" panose="020B06020305040208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31BCB03-F82A-FEF4-8133-4D5D1F6A3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3CA374C3-04D6-2D2D-D8F1-43B6E28BF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33C0820C-2601-FCEA-96D7-A645229736D9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67CB8423-AA80-25D6-BEF8-E7FC6F5C6CF4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698F9C4D-8190-5359-0AD0-37DCD0AA64AC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History &amp; risk factors: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AC9EA51D-1146-E076-1D80-15AEC0B3F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128ABFA4-F981-66DA-563E-B927E746C13D}"/>
              </a:ext>
            </a:extLst>
          </p:cNvPr>
          <p:cNvSpPr txBox="1"/>
          <p:nvPr/>
        </p:nvSpPr>
        <p:spPr>
          <a:xfrm>
            <a:off x="562708" y="1657272"/>
            <a:ext cx="966450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A careful history taking and manifestation of CVD and risk factors……….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Family History of CVD.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Dyslipidemia.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Diabetes.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Hypertension.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Smoking.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Other Lifestyle factors.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142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ED2DB4CD-3BAE-1C6E-438F-EB0831499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B5064231-EB56-66AB-471F-D443C8E1533D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A1D8CF18-0CD0-49E9-B535-A839AC4A9833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9696565F-1ADC-A343-9BBA-53B63ED63265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The Characteristics of Angina: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150E1EC5-24B1-B961-FEE2-09304A9D2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D9374434-000A-7769-CA8E-CDE3A3273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51281" t="43106" r="38639" b="27982"/>
          <a:stretch/>
        </p:blipFill>
        <p:spPr>
          <a:xfrm>
            <a:off x="9398154" y="2374112"/>
            <a:ext cx="2484356" cy="3931920"/>
          </a:xfrm>
          <a:prstGeom prst="rect">
            <a:avLst/>
          </a:prstGeom>
        </p:spPr>
      </p:pic>
      <p:graphicFrame>
        <p:nvGraphicFramePr>
          <p:cNvPr id="16" name="Table 15">
            <a:extLst>
              <a:ext uri="{FF2B5EF4-FFF2-40B4-BE49-F238E27FC236}">
                <a16:creationId xmlns="" xmlns:a16="http://schemas.microsoft.com/office/drawing/2014/main" id="{998D6E97-4552-2E63-6CEB-2B1EAC791A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613835"/>
              </p:ext>
            </p:extLst>
          </p:nvPr>
        </p:nvGraphicFramePr>
        <p:xfrm>
          <a:off x="515814" y="2374112"/>
          <a:ext cx="8656319" cy="393192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269589">
                  <a:extLst>
                    <a:ext uri="{9D8B030D-6E8A-4147-A177-3AD203B41FA5}">
                      <a16:colId xmlns="" xmlns:a16="http://schemas.microsoft.com/office/drawing/2014/main" val="921175034"/>
                    </a:ext>
                  </a:extLst>
                </a:gridCol>
                <a:gridCol w="6386730">
                  <a:extLst>
                    <a:ext uri="{9D8B030D-6E8A-4147-A177-3AD203B41FA5}">
                      <a16:colId xmlns="" xmlns:a16="http://schemas.microsoft.com/office/drawing/2014/main" val="3978063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Chest, near the sternum, may be felt anywhere from the epigastrium to the lower jaw or teeth, between the shoulder blades, or in either arm to the wrist and fingers.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66551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Character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The discomfort is often described as pressure, tightness or heaviness; sometimes strangling, constricting or burning.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48890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The duration of discomfort is a brief, less than 10 minutes in the majority of cases, and more commonly just a few minutes or less.</a:t>
                      </a:r>
                    </a:p>
                    <a:p>
                      <a:r>
                        <a:rPr lang="en-US" b="1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Chest pain lasting for seconds in unlikely to be due to CAD.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46426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Relationship to exertion and other exacerbating or relieving factors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Become more severe with increased levels of exertion.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815841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210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B6DE40B7-6762-6E3C-BF66-CFE580F31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08CFAA83-3884-D044-4CC4-F972CCD79FE2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6637BC75-5AAA-20B6-9702-65232DDEE6A7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5BF1080C-F6CC-3E40-6E02-AB252F4AB455}"/>
              </a:ext>
            </a:extLst>
          </p:cNvPr>
          <p:cNvSpPr/>
          <p:nvPr/>
        </p:nvSpPr>
        <p:spPr>
          <a:xfrm>
            <a:off x="464234" y="365759"/>
            <a:ext cx="11211951" cy="163184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Clinical Classification of suspected Anginal Symptoms: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E78F0B4-4EB1-EFE6-57CB-2152C83754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4" name="Table 3">
            <a:extLst>
              <a:ext uri="{FF2B5EF4-FFF2-40B4-BE49-F238E27FC236}">
                <a16:creationId xmlns="" xmlns:a16="http://schemas.microsoft.com/office/drawing/2014/main" id="{59504C0A-4939-AEE6-0554-25689B6E1B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146319"/>
              </p:ext>
            </p:extLst>
          </p:nvPr>
        </p:nvGraphicFramePr>
        <p:xfrm>
          <a:off x="464233" y="2376843"/>
          <a:ext cx="11211952" cy="356616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293035">
                  <a:extLst>
                    <a:ext uri="{9D8B030D-6E8A-4147-A177-3AD203B41FA5}">
                      <a16:colId xmlns="" xmlns:a16="http://schemas.microsoft.com/office/drawing/2014/main" val="279734220"/>
                    </a:ext>
                  </a:extLst>
                </a:gridCol>
                <a:gridCol w="8918917">
                  <a:extLst>
                    <a:ext uri="{9D8B030D-6E8A-4147-A177-3AD203B41FA5}">
                      <a16:colId xmlns="" xmlns:a16="http://schemas.microsoft.com/office/drawing/2014/main" val="41296685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Typical Angina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Meets the following three characteristics:</a:t>
                      </a:r>
                    </a:p>
                    <a:p>
                      <a:r>
                        <a:rPr lang="en-US" sz="24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Constricting discomfort in the front of the chest or in the neck, jaw, shoulder or arm.</a:t>
                      </a:r>
                    </a:p>
                    <a:p>
                      <a:r>
                        <a:rPr lang="en-US" sz="24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Precipitated by physical exertion.</a:t>
                      </a:r>
                    </a:p>
                    <a:p>
                      <a:r>
                        <a:rPr lang="en-US" sz="24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Relieved by rest or nitrate within 5 mins.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5436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Atypical Angina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Meet two of these characteristics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07813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Non-anginal chest pain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Meets only one or none of these characteristics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98558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1807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5FEF26CC-49F5-45FA-D72F-80DF77ADF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80BB1893-763B-DFAF-DEDD-52B352B30F7C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D03420CC-458F-DC18-A1AD-EB5ADD026040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7744F424-3028-F75F-97C9-68A6E9475A0E}"/>
              </a:ext>
            </a:extLst>
          </p:cNvPr>
          <p:cNvSpPr/>
          <p:nvPr/>
        </p:nvSpPr>
        <p:spPr>
          <a:xfrm>
            <a:off x="464234" y="365759"/>
            <a:ext cx="11211951" cy="163184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Canadian Cardiovascular Society: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D3B2846-348A-AE5D-C0BA-9D6B219922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5" name="Table 4">
            <a:extLst>
              <a:ext uri="{FF2B5EF4-FFF2-40B4-BE49-F238E27FC236}">
                <a16:creationId xmlns="" xmlns:a16="http://schemas.microsoft.com/office/drawing/2014/main" id="{371BAFBF-1671-9680-00DA-0E5D74208B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641951"/>
              </p:ext>
            </p:extLst>
          </p:nvPr>
        </p:nvGraphicFramePr>
        <p:xfrm>
          <a:off x="562711" y="2152351"/>
          <a:ext cx="11113471" cy="381000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581928">
                  <a:extLst>
                    <a:ext uri="{9D8B030D-6E8A-4147-A177-3AD203B41FA5}">
                      <a16:colId xmlns="" xmlns:a16="http://schemas.microsoft.com/office/drawing/2014/main" val="2188922065"/>
                    </a:ext>
                  </a:extLst>
                </a:gridCol>
                <a:gridCol w="2881273">
                  <a:extLst>
                    <a:ext uri="{9D8B030D-6E8A-4147-A177-3AD203B41FA5}">
                      <a16:colId xmlns="" xmlns:a16="http://schemas.microsoft.com/office/drawing/2014/main" val="1660761129"/>
                    </a:ext>
                  </a:extLst>
                </a:gridCol>
                <a:gridCol w="7650270">
                  <a:extLst>
                    <a:ext uri="{9D8B030D-6E8A-4147-A177-3AD203B41FA5}">
                      <a16:colId xmlns="" xmlns:a16="http://schemas.microsoft.com/office/drawing/2014/main" val="8674054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latin typeface="Engravers MT" panose="02090707080505020304" pitchFamily="18" charset="0"/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</a:rPr>
                        <a:t>Angina only with strenuous exertion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Presence of angina during strenuous, rapid or prolonged ordinary activity (walking or climbing the stairs).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51772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latin typeface="Engravers MT" panose="02090707080505020304" pitchFamily="18" charset="0"/>
                        </a:rPr>
                        <a:t>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Angina with 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Slight limitation of ordinary activities when they are performed rapidly, after a meals, in cold, in wind, under emotional stress or during the first few hours, after walking up, climbing more than one flight of ordinary stairs at a normal pace and in a normal conditions.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60368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latin typeface="Engravers MT" panose="02090707080505020304" pitchFamily="18" charset="0"/>
                        </a:rPr>
                        <a:t>III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Angina with mild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Having difficulties walking one or two blocks or climbing one flight of stairs, at normal pace and conditions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5549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latin typeface="Engravers MT" panose="02090707080505020304" pitchFamily="18" charset="0"/>
                        </a:rPr>
                        <a:t>IV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Angina at 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</a:rPr>
                        <a:t>No exertion needed to trigger angina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96960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303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5D1B1C13-FAEE-2D34-4B68-7FC87006B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31DDECD7-403B-435E-633C-7F8D43EA6693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314EB7C3-00DF-E171-6B52-B72B5D88536B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9DD24CBF-85EA-126A-ACAE-FA4460F8B716}"/>
              </a:ext>
            </a:extLst>
          </p:cNvPr>
          <p:cNvSpPr/>
          <p:nvPr/>
        </p:nvSpPr>
        <p:spPr>
          <a:xfrm>
            <a:off x="464234" y="365760"/>
            <a:ext cx="11211951" cy="11347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Physical examination: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150AF93-B5FE-197A-EEB6-C2CB2E9F8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227D3F4-4BFA-E495-1630-B0D859790270}"/>
              </a:ext>
            </a:extLst>
          </p:cNvPr>
          <p:cNvSpPr txBox="1"/>
          <p:nvPr/>
        </p:nvSpPr>
        <p:spPr>
          <a:xfrm>
            <a:off x="562708" y="1657272"/>
            <a:ext cx="966450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To access the presence of ……….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Hypertension.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Valvular Heart disease.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Peripheral Vascular disease.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HOCM.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BMI.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Waist circumference.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3928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1BED11FD-3A3D-3757-9C75-1DE13E3FE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628FCFED-A1E1-9FB4-0D6D-C4A790A55E17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F3EC5F43-1CCE-BD49-1697-A6BD19138EAC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DACC6BE9-FE8D-B012-3F83-019B5F9BB9F4}"/>
              </a:ext>
            </a:extLst>
          </p:cNvPr>
          <p:cNvSpPr/>
          <p:nvPr/>
        </p:nvSpPr>
        <p:spPr>
          <a:xfrm>
            <a:off x="464234" y="365760"/>
            <a:ext cx="11211951" cy="11347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Investigations: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7A99726-B702-6440-1E64-C426E8933F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65E5B3F-012D-90AE-8F08-BB1E4DF5AB48}"/>
              </a:ext>
            </a:extLst>
          </p:cNvPr>
          <p:cNvSpPr txBox="1"/>
          <p:nvPr/>
        </p:nvSpPr>
        <p:spPr>
          <a:xfrm>
            <a:off x="562708" y="1657272"/>
            <a:ext cx="966450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Biochemical tests……….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CBC.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Fasting blood glucose &amp; HBA1C.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Lipid profile.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Serum creatinine and eGFR.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Serum Uric acid.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Thyroid function test.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Troponin levels “only in suspected</a:t>
            </a: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d patients”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727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6B351173-36B4-68F1-6106-87AD18462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32C3C56E-CA3D-A258-64AB-B7464BAE28DC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9DF96CDD-BBC1-3193-48ED-BDD7C4C67138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DDB3E2D2-CDB1-7641-DFDF-11B9DF94CFA8}"/>
              </a:ext>
            </a:extLst>
          </p:cNvPr>
          <p:cNvSpPr/>
          <p:nvPr/>
        </p:nvSpPr>
        <p:spPr>
          <a:xfrm>
            <a:off x="464234" y="365760"/>
            <a:ext cx="11211951" cy="11347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Investigations: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EA63259A-2E92-A295-9CFA-6C7B1718B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72E209D-25B6-8008-852B-07A959AE548A}"/>
              </a:ext>
            </a:extLst>
          </p:cNvPr>
          <p:cNvSpPr txBox="1"/>
          <p:nvPr/>
        </p:nvSpPr>
        <p:spPr>
          <a:xfrm>
            <a:off x="562707" y="1657272"/>
            <a:ext cx="11319793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Imaging……….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CXR to exclude pulmonary disease, serious conditions as aortic dissection.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Echocardiography: SWMA, Systolic &amp; diastolic LV function.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ECG: During or immediately after chest pain to detect any ischemic changes.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Exercise ECG: in patient with typical chest pain and no resting ECG changes.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Exercise</a:t>
            </a: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 ECHO.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SPECT, CMR, PET.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486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21F377DA-740A-EFFE-4A22-801714B8D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3DFE716E-1ACC-F39C-CBAB-103FBE5F68B5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847B0D58-C796-1E63-7384-DDEDC495BFA6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20D95CFA-7498-B1A4-6961-2B323B8EF0D9}"/>
              </a:ext>
            </a:extLst>
          </p:cNvPr>
          <p:cNvSpPr/>
          <p:nvPr/>
        </p:nvSpPr>
        <p:spPr>
          <a:xfrm>
            <a:off x="464234" y="365760"/>
            <a:ext cx="11211951" cy="11347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Management: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7295118-3C9C-A786-5A9B-27BD9FA73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B3CCAFF-95EE-CC36-3AC4-F9C33511A8C5}"/>
              </a:ext>
            </a:extLst>
          </p:cNvPr>
          <p:cNvSpPr txBox="1"/>
          <p:nvPr/>
        </p:nvSpPr>
        <p:spPr>
          <a:xfrm>
            <a:off x="562707" y="1657272"/>
            <a:ext cx="1131979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Lifestyle modification and control of risk factors.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Pharmacological management.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Revascularization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609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EC9A8210-DD43-53E3-9058-B2E64ADE9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0554E4B3-B7FC-F86E-7277-84A94E5EF4BD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F374143A-4B5F-23BE-2549-A7D9FBEBEE5E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99957DBC-27E7-0A86-71F8-455FDC675D07}"/>
              </a:ext>
            </a:extLst>
          </p:cNvPr>
          <p:cNvSpPr/>
          <p:nvPr/>
        </p:nvSpPr>
        <p:spPr>
          <a:xfrm>
            <a:off x="464234" y="365760"/>
            <a:ext cx="11211951" cy="11347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Lifestyle recommendations: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857B91C-7B80-F3FF-5FC8-379A912FE1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5" name="Table 4">
            <a:extLst>
              <a:ext uri="{FF2B5EF4-FFF2-40B4-BE49-F238E27FC236}">
                <a16:creationId xmlns="" xmlns:a16="http://schemas.microsoft.com/office/drawing/2014/main" id="{E7757AF5-D353-E91D-D17A-E988AB94C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984016"/>
              </p:ext>
            </p:extLst>
          </p:nvPr>
        </p:nvGraphicFramePr>
        <p:xfrm>
          <a:off x="464234" y="2027962"/>
          <a:ext cx="11418276" cy="356616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757268">
                  <a:extLst>
                    <a:ext uri="{9D8B030D-6E8A-4147-A177-3AD203B41FA5}">
                      <a16:colId xmlns="" xmlns:a16="http://schemas.microsoft.com/office/drawing/2014/main" val="1267634614"/>
                    </a:ext>
                  </a:extLst>
                </a:gridCol>
                <a:gridCol w="8661008">
                  <a:extLst>
                    <a:ext uri="{9D8B030D-6E8A-4147-A177-3AD203B41FA5}">
                      <a16:colId xmlns="" xmlns:a16="http://schemas.microsoft.com/office/drawing/2014/main" val="34571638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Smoking Cessation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kern="1200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  <a:ea typeface="+mn-ea"/>
                          <a:cs typeface="+mn-cs"/>
                        </a:rPr>
                        <a:t>Using pharmacological &amp; behavioral strategies to help patients quit smoking.</a:t>
                      </a:r>
                    </a:p>
                    <a:p>
                      <a:r>
                        <a:rPr lang="en-US" sz="2200" b="1" kern="1200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  <a:ea typeface="+mn-ea"/>
                          <a:cs typeface="+mn-cs"/>
                        </a:rPr>
                        <a:t>Avoid passive smoking.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583621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Physical 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kern="1200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  <a:ea typeface="+mn-ea"/>
                          <a:cs typeface="+mn-cs"/>
                        </a:rPr>
                        <a:t>30 – 60 min. moderate physical activity most days.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350750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Healthy diet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kern="1200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  <a:ea typeface="+mn-ea"/>
                          <a:cs typeface="+mn-cs"/>
                        </a:rPr>
                        <a:t>Diet high in vegetables and whole grain, limited saturated fat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76679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Healthy 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kern="1200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  <a:ea typeface="+mn-ea"/>
                          <a:cs typeface="+mn-cs"/>
                        </a:rPr>
                        <a:t>Obtain and maintain healthy weight ( &lt; 25Kg/m2)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008891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kern="1200" dirty="0">
                          <a:solidFill>
                            <a:schemeClr val="accent6">
                              <a:lumMod val="60000"/>
                              <a:lumOff val="4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Eras Medium ITC" panose="020B0602030504020804" pitchFamily="34" charset="0"/>
                          <a:ea typeface="+mn-ea"/>
                          <a:cs typeface="+mn-cs"/>
                        </a:rPr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="1" kern="1200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  <a:ea typeface="+mn-ea"/>
                          <a:cs typeface="+mn-cs"/>
                        </a:rPr>
                        <a:t>Take medications as prescribed.</a:t>
                      </a:r>
                    </a:p>
                    <a:p>
                      <a:r>
                        <a:rPr lang="en-US" sz="2200" b="1" kern="1200" dirty="0">
                          <a:solidFill>
                            <a:schemeClr val="tx2">
                              <a:lumMod val="20000"/>
                              <a:lumOff val="8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venir Next LT Pro Light" panose="020B0304020202020204" pitchFamily="34" charset="0"/>
                          <a:ea typeface="+mn-ea"/>
                          <a:cs typeface="+mn-cs"/>
                        </a:rPr>
                        <a:t>Sexual activity is low risk for stable patient not symptomatic at low to moderate activity levels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07230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210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6342184"/>
            <a:ext cx="12192000" cy="44548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ILOS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763A55C0-2FBB-483D-B031-19D852F12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7181BF3-6B74-4FBB-95AA-5549DA9CDD47}"/>
              </a:ext>
            </a:extLst>
          </p:cNvPr>
          <p:cNvSpPr txBox="1"/>
          <p:nvPr/>
        </p:nvSpPr>
        <p:spPr>
          <a:xfrm>
            <a:off x="556998" y="1324357"/>
            <a:ext cx="1103865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At the end of this s</a:t>
            </a:r>
            <a:r>
              <a:rPr lang="en-US" sz="40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ession</a:t>
            </a:r>
            <a:r>
              <a:rPr lang="en-US" sz="4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,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 you should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be able to: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968637A0-BBBC-4159-94F2-FC1BD9FACCCF}"/>
              </a:ext>
            </a:extLst>
          </p:cNvPr>
          <p:cNvSpPr txBox="1"/>
          <p:nvPr/>
        </p:nvSpPr>
        <p:spPr>
          <a:xfrm>
            <a:off x="857513" y="2590296"/>
            <a:ext cx="111191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Chronic coronary syndrome “CCS” &amp; its etiology.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The pathophysiology of CCS.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Clinical manifestations of CCS.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Differential diagnosis of CCS.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Non-Invasive investigations for CCS.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Different modalities of CCS treatment.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Microvascular angina.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Vasospastic angina.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Refractory angina.</a:t>
            </a:r>
          </a:p>
        </p:txBody>
      </p:sp>
    </p:spTree>
    <p:extLst>
      <p:ext uri="{BB962C8B-B14F-4D97-AF65-F5344CB8AC3E}">
        <p14:creationId xmlns:p14="http://schemas.microsoft.com/office/powerpoint/2010/main" val="1665613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60"/>
    </mc:Choice>
    <mc:Fallback xmlns="">
      <p:transition spd="slow" advTm="4296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Pharmacological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A35A47AE-0B5E-4CE5-A9CC-3318AE37C3C5}"/>
              </a:ext>
            </a:extLst>
          </p:cNvPr>
          <p:cNvSpPr/>
          <p:nvPr/>
        </p:nvSpPr>
        <p:spPr>
          <a:xfrm>
            <a:off x="464234" y="1464079"/>
            <a:ext cx="4023359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Nitrates: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9388AE6-DA11-4332-9650-4C558B677DF9}"/>
              </a:ext>
            </a:extLst>
          </p:cNvPr>
          <p:cNvSpPr txBox="1"/>
          <p:nvPr/>
        </p:nvSpPr>
        <p:spPr>
          <a:xfrm>
            <a:off x="569847" y="2413278"/>
            <a:ext cx="113126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Acts directly on vascular smooth muscles to produce 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venous and arteriolar dilation.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12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They help angina by lowering preload and afterload, which reduces myocardial oxygen demand and by increasing myocardial oxygen supply through coronary vasodilation.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12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No mortality or morbidity benefits.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12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Short acting nitrates </a:t>
            </a: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for acute effort angina: Sublingual and spray nitroglycerine formulation provide immediate relief of effort angina.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12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Long-acting nitrates </a:t>
            </a: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for angina prophylaxis.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32AF23E4-8AE8-4E1F-8EC1-9505A1AFFC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91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BC5102B-D2B2-F2E5-1F8C-D4E38F5D1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0D1EF0C-3AE2-6F54-33AD-3D5AF7C0A6A7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A180AA28-2F1E-48A4-72B1-4679D593267D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E92DA4F1-B6F1-04DD-F4F4-45E8968D1E30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Pharmacological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87D311F2-3597-5EC9-F719-7D8B9FC69F09}"/>
              </a:ext>
            </a:extLst>
          </p:cNvPr>
          <p:cNvSpPr/>
          <p:nvPr/>
        </p:nvSpPr>
        <p:spPr>
          <a:xfrm>
            <a:off x="464234" y="1464079"/>
            <a:ext cx="4023359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Beta blockers: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1301DAAA-A1EC-BA2B-0875-CC52BA6C05EF}"/>
              </a:ext>
            </a:extLst>
          </p:cNvPr>
          <p:cNvSpPr txBox="1"/>
          <p:nvPr/>
        </p:nvSpPr>
        <p:spPr>
          <a:xfrm>
            <a:off x="569847" y="2413278"/>
            <a:ext cx="1131266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These lowers myocardial oxygen demand by </a:t>
            </a:r>
            <a:r>
              <a:rPr kumimoji="0" lang="en-US" sz="2400" b="1" i="0" u="sng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reducing heart rate, BP and myocardial contractility.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Discontinuation should be tapered and not abruptly stopped.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The principal side effects of beat blockers are fatigue, depression, bradycardia, heart block, bronchospasm, peripheral vasoconstriction, postural hypotension, impotence and masking hypoglycemic symptoms.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8B2B3AC6-6D5C-9856-8100-9A7D42A99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532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8162D6D3-D486-48E5-9878-EFE75778A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F74B1B13-0D2A-5F8F-3AC2-4D3B050A2A1A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D3040070-175B-018C-EE56-D84325B313D4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6F2A6D3F-949D-7BF3-CD22-1D2F98F1594D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Pharmacological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BAAE4046-86A2-5767-41A9-92F483A7A6D3}"/>
              </a:ext>
            </a:extLst>
          </p:cNvPr>
          <p:cNvSpPr/>
          <p:nvPr/>
        </p:nvSpPr>
        <p:spPr>
          <a:xfrm>
            <a:off x="464234" y="1464079"/>
            <a:ext cx="5631766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Calcium Cannel blockers: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EC91360-8D2C-9274-E475-9CA4A51E29A3}"/>
              </a:ext>
            </a:extLst>
          </p:cNvPr>
          <p:cNvSpPr txBox="1"/>
          <p:nvPr/>
        </p:nvSpPr>
        <p:spPr>
          <a:xfrm>
            <a:off x="569847" y="2413278"/>
            <a:ext cx="113126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These drugs Lower myocardial oxygen demand by reducing BP and myocardial contraction.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35BCC49D-0649-BCED-3DD1-7B2D7CA7A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538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C271FA8B-A982-4CD1-6F4A-F2256A03F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214010D8-7F0E-F3A3-F368-B4A00C4DC41F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CDB4C61C-4A16-2A82-8F4A-791F716548D3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405C2F9-AB0C-1827-1BD7-B20503888B24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Pharmacological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5C499BDE-D9F8-FC16-1C9F-5499A061CD20}"/>
              </a:ext>
            </a:extLst>
          </p:cNvPr>
          <p:cNvSpPr/>
          <p:nvPr/>
        </p:nvSpPr>
        <p:spPr>
          <a:xfrm>
            <a:off x="464233" y="1464079"/>
            <a:ext cx="6865033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Potassium Cannel Activator: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04670734-F0A4-2FAE-85A2-275532638C80}"/>
              </a:ext>
            </a:extLst>
          </p:cNvPr>
          <p:cNvSpPr txBox="1"/>
          <p:nvPr/>
        </p:nvSpPr>
        <p:spPr>
          <a:xfrm>
            <a:off x="569847" y="2413278"/>
            <a:ext cx="1131266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Nicorandil (10 – 30 mg twice daily) is a nitrate derivatives of nicotinamide, with antianginal effects similar to those of nitrates or beta blockers.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Side effects include: nausea, vomiting and potentially severe oral, intestinal and mucosal ulceration.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3EF6787D-258D-BDA9-C323-9839B3445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030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9D2CD56A-CF54-1085-D5E1-8388812EE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D66B09FD-74E3-5D62-6DC8-862733DB2B52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E40C5C5C-2707-4B2B-B1F2-0A6C3C1A5FAF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F7D6D74E-E8EE-2AC4-9C4F-97CE206361EC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Pharmacological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2859FD0-D8AA-9AA6-1C30-345D1C668A84}"/>
              </a:ext>
            </a:extLst>
          </p:cNvPr>
          <p:cNvSpPr/>
          <p:nvPr/>
        </p:nvSpPr>
        <p:spPr>
          <a:xfrm>
            <a:off x="464233" y="1464079"/>
            <a:ext cx="6865033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If current inhibitor: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F6A0D3F-FF6A-3CCD-CBA8-53E3FBAD567C}"/>
              </a:ext>
            </a:extLst>
          </p:cNvPr>
          <p:cNvSpPr txBox="1"/>
          <p:nvPr/>
        </p:nvSpPr>
        <p:spPr>
          <a:xfrm>
            <a:off x="569847" y="2413278"/>
            <a:ext cx="1131266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Ivabradine is the first of this class of drug.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It does not inhibit myocardial contractility and appear to be safe in patients with hear failure.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It includes bradycardia by modulating ion channel in the sinus node.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AEDC3FA8-8D9A-23AF-E8F7-B7CE4460B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807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3F11CB91-9352-0CA3-79BB-5F67B3F9C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83933E79-9293-6CB6-CBD1-92EE3BA79B6A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6C6EA283-3738-2D87-423B-8D93B291FDC2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3AFB92E-F110-50F4-3056-B00349AF1390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Pharmacological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0CE7F705-0C4C-1584-2409-DF2AFCA0C1EB}"/>
              </a:ext>
            </a:extLst>
          </p:cNvPr>
          <p:cNvSpPr/>
          <p:nvPr/>
        </p:nvSpPr>
        <p:spPr>
          <a:xfrm>
            <a:off x="464233" y="1464079"/>
            <a:ext cx="6865033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Ranolazine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545149AD-A69A-D4AD-79F8-2E06E7F962C6}"/>
              </a:ext>
            </a:extLst>
          </p:cNvPr>
          <p:cNvSpPr txBox="1"/>
          <p:nvPr/>
        </p:nvSpPr>
        <p:spPr>
          <a:xfrm>
            <a:off x="569847" y="2413278"/>
            <a:ext cx="1131266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Is a selective inhibitor of the late inward sodium current in coronary artery smooth muscle cell, with a secondary effect on calcium influx and vascular tone, reducing anginal symptoms.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Side effects include dizziness, nausea, constipation, QT prolongation.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F37B29E0-1160-FFD0-C5F1-4461303DF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467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C756F43E-7400-8B52-885B-524E3552D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A72FCD4-4E86-FB0B-53BB-D3F117F92A30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F6908872-EC97-DB4B-DB51-435016C98523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9FFB1ECE-6286-F38E-900C-6365A552423B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Pharmacological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A7C571C1-4D3B-2ED2-C61D-39F973BB5250}"/>
              </a:ext>
            </a:extLst>
          </p:cNvPr>
          <p:cNvSpPr/>
          <p:nvPr/>
        </p:nvSpPr>
        <p:spPr>
          <a:xfrm>
            <a:off x="464233" y="1464079"/>
            <a:ext cx="6865033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Trimetazidine: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0F6BE19B-37F7-67F4-AA05-B05F3AAFA4DE}"/>
              </a:ext>
            </a:extLst>
          </p:cNvPr>
          <p:cNvSpPr txBox="1"/>
          <p:nvPr/>
        </p:nvSpPr>
        <p:spPr>
          <a:xfrm>
            <a:off x="569847" y="2413278"/>
            <a:ext cx="1131266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It is an anti-ischemic metabolic agent, which improves myocardial glucose utilization through inhibition of fatty acid metabolism, also known as fatty acid oxidation inhibitor.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It is contraindicated in Parkinson’s disease and motion disorders, such as tremors, muscle rigidity, walking disorders and restless leg syndrome.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9AE1931B-E7FD-BF08-A46B-FB40CD5B11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721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098C30D8-9E1B-3688-8CE6-D29F77254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BF33F0C-E48E-3EE7-3E3D-B52C8730D4FA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080677C5-FB17-38BF-E2B8-AC18213F68EE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D02C4638-3C47-7B4E-F8B9-FA6F3CC5DC9B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Pharmacological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90E8C516-22C4-6F13-CF2C-4F3C950C9F6F}"/>
              </a:ext>
            </a:extLst>
          </p:cNvPr>
          <p:cNvSpPr/>
          <p:nvPr/>
        </p:nvSpPr>
        <p:spPr>
          <a:xfrm>
            <a:off x="464233" y="1464079"/>
            <a:ext cx="6865033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Event prevention: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51801B5E-F0CB-1DA6-34FF-EBDBD88994E5}"/>
              </a:ext>
            </a:extLst>
          </p:cNvPr>
          <p:cNvSpPr txBox="1"/>
          <p:nvPr/>
        </p:nvSpPr>
        <p:spPr>
          <a:xfrm>
            <a:off x="569847" y="2413278"/>
            <a:ext cx="1131266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Aspirin 75 – 100 mg/day: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recommended in patient with previous MI or revascularization.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Clopidogrel 75mg/day: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is recommended as an alternative to aspirin in patient with aspirin intolerance.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C13FBA0E-11F1-08BC-263E-3F4DB523D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375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87620EDE-4E8C-63A4-65CF-97E62B63B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0AE96A73-60FF-8269-6249-50BAACBEE257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465EE3B5-5BAA-5081-9E80-3C67D37C6370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198213C0-ABB4-8BCC-88C9-64929FAF8AF9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Pharmacological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DE7C302E-0E63-706C-0DCC-B127B9BB3E6B}"/>
              </a:ext>
            </a:extLst>
          </p:cNvPr>
          <p:cNvSpPr/>
          <p:nvPr/>
        </p:nvSpPr>
        <p:spPr>
          <a:xfrm>
            <a:off x="464233" y="1464079"/>
            <a:ext cx="6865033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ACE inhibitors: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CB67A76-239C-35A6-B085-E8A6E8D986F3}"/>
              </a:ext>
            </a:extLst>
          </p:cNvPr>
          <p:cNvSpPr txBox="1"/>
          <p:nvPr/>
        </p:nvSpPr>
        <p:spPr>
          <a:xfrm>
            <a:off x="569847" y="2230398"/>
            <a:ext cx="11312661" cy="830997"/>
          </a:xfrm>
          <a:prstGeom prst="rect">
            <a:avLst/>
          </a:prstGeom>
          <a:noFill/>
          <a:ln>
            <a:solidFill>
              <a:srgbClr val="FF8181"/>
            </a:solidFill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ACE inhibitors or ARBs are recommended if a patient has other conditions (e.g. heart failure, hypertension or diabetes).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E6E21B5C-1760-93FA-EB43-866F84B6D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88564CE6-BF54-B3EA-7F19-3D9FC6E9C08E}"/>
              </a:ext>
            </a:extLst>
          </p:cNvPr>
          <p:cNvSpPr/>
          <p:nvPr/>
        </p:nvSpPr>
        <p:spPr>
          <a:xfrm>
            <a:off x="464233" y="3642227"/>
            <a:ext cx="6865033" cy="646331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statins: 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E9E47719-14BD-6909-73E7-0D1BD02491F6}"/>
              </a:ext>
            </a:extLst>
          </p:cNvPr>
          <p:cNvSpPr txBox="1"/>
          <p:nvPr/>
        </p:nvSpPr>
        <p:spPr>
          <a:xfrm>
            <a:off x="569847" y="4408546"/>
            <a:ext cx="11312661" cy="2308324"/>
          </a:xfrm>
          <a:prstGeom prst="rect">
            <a:avLst/>
          </a:prstGeom>
          <a:noFill/>
          <a:ln>
            <a:solidFill>
              <a:srgbClr val="FF8181"/>
            </a:solidFill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It is recommended in all patients with CCS for event prevention.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If a patient’s goal is not achieved with the max. tolerated dose of statin, combination with ezetimibe is recommended.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For patients with a very high risk who do not achieve their goal on a max. tolerated dose of statin + ezetimibe, combination with PCSK9 inhibitor is recommended.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492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5E59B569-0EF0-D039-B430-34FBFA0C3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4A326F3C-C36E-91EB-E566-C8D957C8EF63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5FF81EF2-F2DA-91CB-2DA1-46C56E9EEE2B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B7A0F90B-E150-DDE9-4E96-2FD3019C2A7E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CCS: - </a:t>
            </a:r>
            <a:r>
              <a:rPr lang="en-US" sz="4800" dirty="0"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Revascularization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Eras Medium ITC" panose="020B0602030504020804" pitchFamily="34" charset="0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5CD180C8-F67F-B3F4-D1EF-AC549DBDF6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63D887F2-816C-F006-E6D7-05344E849A8E}"/>
              </a:ext>
            </a:extLst>
          </p:cNvPr>
          <p:cNvSpPr txBox="1"/>
          <p:nvPr/>
        </p:nvSpPr>
        <p:spPr>
          <a:xfrm>
            <a:off x="464234" y="1513561"/>
            <a:ext cx="115124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In patients with CCS, optimal medical therapy is a key for reducing symptoms, halting the progression of atherosclerosis and preventing atherosclerotic events.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Myocardial revascularization plays a central role in the management of CCS on top of medical treatment, but always as an adjuvant to medical therapy without supplanting it.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Revascularization by PCI or CABG may effectively relieve angina, reduce the use of antianginal drugs and improve exercise capacity and quality of life compared with a strategy of medical therapy alone.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716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Review of coronary circulation: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58693C9-7CB1-4A90-80FB-AFD6B78C6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AB52BCC9-BA1A-8890-D05D-72EF87DDAC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53307" t="26861" r="4230" b="11160"/>
          <a:stretch/>
        </p:blipFill>
        <p:spPr>
          <a:xfrm>
            <a:off x="6532842" y="1523945"/>
            <a:ext cx="5616955" cy="4609567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12500"/>
          </a:effectLst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E57737FA-4737-E3AE-F9FF-BEB9D232FF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49786"/>
          <a:stretch/>
        </p:blipFill>
        <p:spPr>
          <a:xfrm>
            <a:off x="323559" y="1500527"/>
            <a:ext cx="5616954" cy="4609563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D836DCC9-6B9A-57F0-C4A1-36912CA6F561}"/>
              </a:ext>
            </a:extLst>
          </p:cNvPr>
          <p:cNvSpPr txBox="1"/>
          <p:nvPr/>
        </p:nvSpPr>
        <p:spPr>
          <a:xfrm>
            <a:off x="323558" y="6164678"/>
            <a:ext cx="5616955" cy="461665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Coronary Circulation (Anterior)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EBB0BBFF-7F65-C860-5495-5F29B79DB4F3}"/>
              </a:ext>
            </a:extLst>
          </p:cNvPr>
          <p:cNvSpPr txBox="1"/>
          <p:nvPr/>
        </p:nvSpPr>
        <p:spPr>
          <a:xfrm>
            <a:off x="6575046" y="6162332"/>
            <a:ext cx="5574752" cy="461665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Coronary Circulation (Posterior)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376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4234" y="326003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Take Home Message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6FE08B0-B03B-4471-B57C-B7F64CF847D3}"/>
              </a:ext>
            </a:extLst>
          </p:cNvPr>
          <p:cNvSpPr txBox="1"/>
          <p:nvPr/>
        </p:nvSpPr>
        <p:spPr>
          <a:xfrm>
            <a:off x="464234" y="1288898"/>
            <a:ext cx="1134345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Chronic Coronary Syndrome (CCS) is part of coronary arterial diseased induced mainly by atherosclerosis.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It is mostly presented by chest pain; however other manifestation may represent angina especially in old age and diabetic termed angina equivalent.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The Differential diagnosis of chest pain may include pleuritic chest pain, esophageal disease, dissecting aortic aneurysm, pulmonary embolism, severe pulmonary hypertension and acute pericarditis.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Investigation for CCS include Laboratory to exclude and follow up risk factors that may precipitate pain. Other investigations include resting &amp; stress ECG, stress ECHO, stress MPI, CTA &amp; CA.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5FD5CC4A-E4F2-448F-93D5-8B5831E2B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707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005"/>
    </mc:Choice>
    <mc:Fallback xmlns="">
      <p:transition spd="slow" advTm="64005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4234" y="326003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Take Home Message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6FE08B0-B03B-4471-B57C-B7F64CF847D3}"/>
              </a:ext>
            </a:extLst>
          </p:cNvPr>
          <p:cNvSpPr txBox="1"/>
          <p:nvPr/>
        </p:nvSpPr>
        <p:spPr>
          <a:xfrm>
            <a:off x="464234" y="1606950"/>
            <a:ext cx="1134345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Treatment of CCS include non pharmacological treatment that aim to life style modification, control of risk factors and weight reduction.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4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Pharmacological treatment aim to either control of ischemic symptoms by </a:t>
            </a: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(nitrates, beta blockers, CCBs, Ivabradine, ranolazine, Nicorandil &amp; trimetazidine) </a:t>
            </a: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or event prevention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 </a:t>
            </a: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(mainly statins and anti-</a:t>
            </a:r>
            <a:r>
              <a:rPr lang="en-US" sz="2000" b="1" dirty="0" err="1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thrombotics</a:t>
            </a: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: Aspirin, P2Y12 blockers.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Eras Medium ITC" panose="020B0602030504020804" pitchFamily="34" charset="0"/>
              <a:ea typeface="+mn-ea"/>
              <a:cs typeface="+mn-cs"/>
            </a:endParaRP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The third arm in management is revascularization which is indicated in the presence of sizable reversible ischemia +/- significant coronary artery stenosis.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C61C8769-4C4C-4691-A31F-774FB9C13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6852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24"/>
    </mc:Choice>
    <mc:Fallback xmlns="">
      <p:transition spd="slow" advTm="53024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6342184"/>
            <a:ext cx="12192000" cy="44548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4234" y="326003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Quiz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198848AC-6E1D-4CBD-92FD-2C9A9F7E3DAD}"/>
              </a:ext>
            </a:extLst>
          </p:cNvPr>
          <p:cNvSpPr txBox="1"/>
          <p:nvPr/>
        </p:nvSpPr>
        <p:spPr>
          <a:xfrm>
            <a:off x="759655" y="1554543"/>
            <a:ext cx="10243924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Which of the following medications is considered for event prevention: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Eras Medium ITC" panose="020B0602030504020804" pitchFamily="34" charset="0"/>
              <a:ea typeface="+mn-ea"/>
              <a:cs typeface="+mn-cs"/>
            </a:endParaRP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Ranolazine.</a:t>
            </a: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Trimetazidine.</a:t>
            </a: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Statins.</a:t>
            </a: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Long acting nitrates.</a:t>
            </a: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Short acting nitrates.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82364012-54D8-4208-878E-CF188FFF82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="" xmlns:a16="http://schemas.microsoft.com/office/drawing/2014/main" id="{138E6EED-5282-4540-AEB3-033FD81E6E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495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326"/>
    </mc:Choice>
    <mc:Fallback xmlns="">
      <p:transition spd="slow" advTm="63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6342184"/>
            <a:ext cx="12192000" cy="44548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4234" y="326003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Quiz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198848AC-6E1D-4CBD-92FD-2C9A9F7E3DAD}"/>
              </a:ext>
            </a:extLst>
          </p:cNvPr>
          <p:cNvSpPr txBox="1"/>
          <p:nvPr/>
        </p:nvSpPr>
        <p:spPr>
          <a:xfrm>
            <a:off x="759655" y="1554543"/>
            <a:ext cx="1024392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Which of the following medications is considered for event prevention: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Eras Medium ITC" panose="020B0602030504020804" pitchFamily="34" charset="0"/>
              <a:ea typeface="+mn-ea"/>
              <a:cs typeface="+mn-cs"/>
            </a:endParaRP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Ranolazine.</a:t>
            </a: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Trimetazidine.</a:t>
            </a: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Statins.</a:t>
            </a: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Long acting nitrates.</a:t>
            </a:r>
          </a:p>
          <a:p>
            <a:pPr marL="971550" marR="0" lvl="1" indent="-5143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Short acting nitrates.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DDFEACA4-A6DC-4378-A232-98EF2F0EC3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="" xmlns:a16="http://schemas.microsoft.com/office/drawing/2014/main" id="{95F19484-69A9-4619-A0AB-863C1B4C3C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7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302"/>
    </mc:Choice>
    <mc:Fallback xmlns="">
      <p:transition spd="slow" advTm="59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6342184"/>
            <a:ext cx="12192000" cy="44548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64234" y="3201723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Thank You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873607C-FD74-4139-984B-ECC658F2F0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="" xmlns:a16="http://schemas.microsoft.com/office/drawing/2014/main" id="{E1F1347F-4A0C-4485-852B-21FA32A37F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61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9"/>
    </mc:Choice>
    <mc:Fallback xmlns="">
      <p:transition spd="slow" advTm="4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3D5037A7-1764-71FC-4CFA-42C14CAF5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674D631-A9DE-EF94-BFC9-A3A75CF3DB9F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63E86F13-3361-B5C8-BCAA-3934B7107105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35AF20FF-ECD9-0CA2-43B4-5B5BFF24F907}"/>
              </a:ext>
            </a:extLst>
          </p:cNvPr>
          <p:cNvSpPr/>
          <p:nvPr/>
        </p:nvSpPr>
        <p:spPr>
          <a:xfrm>
            <a:off x="464234" y="3826413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Thank YOU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rgbClr val="FCB11C">
                  <a:lumMod val="60000"/>
                  <a:lumOff val="40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Eras Medium ITC" panose="020B0602030504020804" pitchFamily="34" charset="0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C82E29F4-7F97-6F9F-121B-12D05F1ED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8150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91"/>
    </mc:Choice>
    <mc:Fallback xmlns="">
      <p:transition spd="slow" advTm="12099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82252A45-678B-EF89-3B00-87E70CBD4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C5E76E0B-F92C-A670-5FF5-1FDC57A60488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801A4853-CA05-0745-A186-5DEE630F83DD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A12D85AD-D69D-E7C3-80F5-9414C69C3F59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Review of coronary circulation: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1625FCCA-DC5B-BC2C-A969-3FE16C54D2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535EFEF-A2F9-12D3-DE7E-7403DAA3DF7F}"/>
              </a:ext>
            </a:extLst>
          </p:cNvPr>
          <p:cNvSpPr txBox="1"/>
          <p:nvPr/>
        </p:nvSpPr>
        <p:spPr>
          <a:xfrm>
            <a:off x="587325" y="1718827"/>
            <a:ext cx="1108886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LAD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 → Apex, Anterior LV, Anterior 2/3 of IV-Septum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LCX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 → Lateral LV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RCA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 → Entire RV, Postero-Superior LV, Posterior 1/3 of IV-Septum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8A21705-9A7C-3B68-F374-6570A34A082E}"/>
              </a:ext>
            </a:extLst>
          </p:cNvPr>
          <p:cNvSpPr txBox="1"/>
          <p:nvPr/>
        </p:nvSpPr>
        <p:spPr>
          <a:xfrm>
            <a:off x="295422" y="3938342"/>
            <a:ext cx="11380763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Degrees of	 Coronary Blockage:	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4DE3A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&lt;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4DE3A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4DE3A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70% Occlusion: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Asymptomatic	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venir Next LT Pro Light" panose="020B0304020202020204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4DE3A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70-75% Occlusion: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Angina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	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4DE3A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90% Occlusion: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	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Chronic IHD	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4DE3A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Unstable Plaque: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	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Unstable angina +/-	 Rupture  →	Acute	MI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 	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4DE3A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&gt; 90% Occlusion: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4DE3A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MI	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83085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B4B6097-9669-B171-F447-54ADFC862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EE1B3083-C957-3367-2E7B-CFE379B9478D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7598D6B8-2D53-6B76-16C2-5E2569EBB7D2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B671C9B8-D7AB-D42C-736A-725010AD6664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Coronary artery disease: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16B074EC-0100-746A-6E55-4E75BCDE7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4380FD69-F16C-9BF8-5F91-2A8C83FC724E}"/>
              </a:ext>
            </a:extLst>
          </p:cNvPr>
          <p:cNvSpPr txBox="1"/>
          <p:nvPr/>
        </p:nvSpPr>
        <p:spPr>
          <a:xfrm>
            <a:off x="464234" y="1426512"/>
            <a:ext cx="1151246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srgbClr val="FF8F8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Coronary artery disease:</a:t>
            </a:r>
            <a:r>
              <a:rPr kumimoji="0" lang="en-US" sz="2800" b="1" i="0" strike="noStrike" kern="1200" cap="none" spc="0" normalizeH="0" baseline="0" noProof="0" dirty="0">
                <a:ln>
                  <a:noFill/>
                </a:ln>
                <a:solidFill>
                  <a:srgbClr val="FF8F8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 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</a:rPr>
              <a:t>is the most common cause of angina. It is a pathological process characterized by </a:t>
            </a: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</a:rPr>
              <a:t>atherosclerotic plaque 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</a:rPr>
              <a:t>accumulation in the epicardial arteries, whether obstructive or non-obstructive.</a:t>
            </a:r>
          </a:p>
          <a:p>
            <a:endParaRPr lang="en-US" sz="2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algn="just"/>
            <a:r>
              <a:rPr lang="en-US" sz="2800" b="1" u="sng" dirty="0">
                <a:solidFill>
                  <a:srgbClr val="FF8F8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Ischemic heart disease:</a:t>
            </a:r>
            <a:r>
              <a:rPr lang="en-US" sz="2800" b="1" dirty="0">
                <a:solidFill>
                  <a:srgbClr val="FF8F8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is a condition in which there is an </a:t>
            </a:r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inadequate supply of blood and oxygen</a:t>
            </a:r>
            <a:r>
              <a: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 to portion of the myocardium associated with disturbance in myocardial function.</a:t>
            </a:r>
          </a:p>
          <a:p>
            <a:pPr algn="just"/>
            <a:endParaRPr lang="en-US" sz="28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 Light" panose="020B0304020202020204" pitchFamily="34" charset="0"/>
            </a:endParaRPr>
          </a:p>
          <a:p>
            <a:pPr algn="just"/>
            <a:r>
              <a:rPr lang="en-US" sz="2800" b="1" u="sng" dirty="0">
                <a:solidFill>
                  <a:srgbClr val="FF8F8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Occult CAD:</a:t>
            </a:r>
            <a:r>
              <a:rPr lang="en-US" sz="2800" b="1" dirty="0">
                <a:solidFill>
                  <a:srgbClr val="FF8F8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is common in those who presented with other forms of atherosclerotic vascular disease, such as intermittent claudication or stroke.  </a:t>
            </a:r>
          </a:p>
        </p:txBody>
      </p:sp>
    </p:spTree>
    <p:extLst>
      <p:ext uri="{BB962C8B-B14F-4D97-AF65-F5344CB8AC3E}">
        <p14:creationId xmlns:p14="http://schemas.microsoft.com/office/powerpoint/2010/main" val="101156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C0F325EE-AEE7-98D1-0126-AE0A98F33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90682481-7F41-F0D7-7F43-5E0ED963035A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AA9F4CF1-B3E2-C6DC-A349-5F69148E4341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81F9F49B-71D9-FE8F-9CA4-438E6CAC2D43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Coronary artery disease: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FEFFAE4-5880-1C97-0453-BB04CF37B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83ECCC1A-AAFF-EC7D-A49A-FF4ACCAB179C}"/>
              </a:ext>
            </a:extLst>
          </p:cNvPr>
          <p:cNvGrpSpPr/>
          <p:nvPr/>
        </p:nvGrpSpPr>
        <p:grpSpPr>
          <a:xfrm>
            <a:off x="1546865" y="1500527"/>
            <a:ext cx="8224906" cy="4102488"/>
            <a:chOff x="2940146" y="2284240"/>
            <a:chExt cx="5580182" cy="2901461"/>
          </a:xfrm>
        </p:grpSpPr>
        <p:sp>
          <p:nvSpPr>
            <p:cNvPr id="9" name="Oval 8">
              <a:extLst>
                <a:ext uri="{FF2B5EF4-FFF2-40B4-BE49-F238E27FC236}">
                  <a16:creationId xmlns="" xmlns:a16="http://schemas.microsoft.com/office/drawing/2014/main" id="{8C858645-E52E-A844-F806-19AD5CD25EF8}"/>
                </a:ext>
              </a:extLst>
            </p:cNvPr>
            <p:cNvSpPr/>
            <p:nvPr/>
          </p:nvSpPr>
          <p:spPr>
            <a:xfrm>
              <a:off x="2940146" y="2284240"/>
              <a:ext cx="5580182" cy="2901461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="" xmlns:a16="http://schemas.microsoft.com/office/drawing/2014/main" id="{98EB17E2-F8C6-F10E-9455-C27849D31463}"/>
                </a:ext>
              </a:extLst>
            </p:cNvPr>
            <p:cNvSpPr/>
            <p:nvPr/>
          </p:nvSpPr>
          <p:spPr>
            <a:xfrm>
              <a:off x="3981155" y="2540390"/>
              <a:ext cx="4443046" cy="2389163"/>
            </a:xfrm>
            <a:prstGeom prst="ellipse">
              <a:avLst/>
            </a:prstGeom>
            <a:solidFill>
              <a:schemeClr val="accent5">
                <a:lumMod val="75000"/>
                <a:alpha val="4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="" xmlns:a16="http://schemas.microsoft.com/office/drawing/2014/main" id="{2BEBC030-7DAB-8D14-71EA-7279E48E66C7}"/>
                </a:ext>
              </a:extLst>
            </p:cNvPr>
            <p:cNvSpPr/>
            <p:nvPr/>
          </p:nvSpPr>
          <p:spPr>
            <a:xfrm>
              <a:off x="5036234" y="2757268"/>
              <a:ext cx="3263704" cy="1955409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75000"/>
                    <a:shade val="30000"/>
                    <a:satMod val="115000"/>
                  </a:schemeClr>
                </a:gs>
                <a:gs pos="50000">
                  <a:schemeClr val="accent6">
                    <a:lumMod val="75000"/>
                    <a:shade val="67500"/>
                    <a:satMod val="115000"/>
                  </a:schemeClr>
                </a:gs>
                <a:gs pos="100000">
                  <a:schemeClr val="accent6">
                    <a:lumMod val="75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09A19887-CD10-47BC-392D-44CD5DA637B2}"/>
              </a:ext>
            </a:extLst>
          </p:cNvPr>
          <p:cNvSpPr txBox="1"/>
          <p:nvPr/>
        </p:nvSpPr>
        <p:spPr>
          <a:xfrm>
            <a:off x="6587670" y="3290161"/>
            <a:ext cx="28592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ptos Display" panose="020B0004020202020204" pitchFamily="34" charset="0"/>
              </a:rPr>
              <a:t>Angina Pectoris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latin typeface="Aptos Display" panose="020B00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E4D7E78D-ADFB-3017-9DD1-4CE96E60EFB7}"/>
              </a:ext>
            </a:extLst>
          </p:cNvPr>
          <p:cNvSpPr txBox="1"/>
          <p:nvPr/>
        </p:nvSpPr>
        <p:spPr>
          <a:xfrm>
            <a:off x="3421491" y="3290161"/>
            <a:ext cx="9489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ptos Display" panose="020B0004020202020204" pitchFamily="34" charset="0"/>
              </a:rPr>
              <a:t>IHD</a:t>
            </a:r>
            <a:endParaRPr lang="en-US" dirty="0">
              <a:solidFill>
                <a:schemeClr val="accent3">
                  <a:lumMod val="40000"/>
                  <a:lumOff val="60000"/>
                </a:schemeClr>
              </a:solidFill>
              <a:latin typeface="Aptos Display" panose="020B00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5DDD3668-07BE-9B02-F882-760D160ABEFA}"/>
              </a:ext>
            </a:extLst>
          </p:cNvPr>
          <p:cNvSpPr txBox="1"/>
          <p:nvPr/>
        </p:nvSpPr>
        <p:spPr>
          <a:xfrm>
            <a:off x="1878359" y="3290161"/>
            <a:ext cx="9489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ptos Display" panose="020B0004020202020204" pitchFamily="34" charset="0"/>
              </a:rPr>
              <a:t>CAD</a:t>
            </a:r>
            <a:endParaRPr lang="en-US" dirty="0">
              <a:solidFill>
                <a:schemeClr val="accent3">
                  <a:lumMod val="40000"/>
                  <a:lumOff val="60000"/>
                </a:schemeClr>
              </a:solidFill>
              <a:latin typeface="Aptos Display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2B4CE9AD-7B65-B1A6-CAB8-E52968A5FBD2}"/>
              </a:ext>
            </a:extLst>
          </p:cNvPr>
          <p:cNvSpPr txBox="1"/>
          <p:nvPr/>
        </p:nvSpPr>
        <p:spPr>
          <a:xfrm>
            <a:off x="97893" y="5628870"/>
            <a:ext cx="3691109" cy="707886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All patients with coronary artery disease (atherosclerosis)</a:t>
            </a:r>
            <a:endParaRPr lang="en-US" sz="1400" dirty="0"/>
          </a:p>
        </p:txBody>
      </p:sp>
      <p:cxnSp>
        <p:nvCxnSpPr>
          <p:cNvPr id="20" name="Connector: Elbow 19">
            <a:extLst>
              <a:ext uri="{FF2B5EF4-FFF2-40B4-BE49-F238E27FC236}">
                <a16:creationId xmlns="" xmlns:a16="http://schemas.microsoft.com/office/drawing/2014/main" id="{1E3AE171-5DAB-A010-ED24-19B84732A1F0}"/>
              </a:ext>
            </a:extLst>
          </p:cNvPr>
          <p:cNvCxnSpPr>
            <a:stCxn id="16" idx="2"/>
            <a:endCxn id="18" idx="0"/>
          </p:cNvCxnSpPr>
          <p:nvPr/>
        </p:nvCxnSpPr>
        <p:spPr>
          <a:xfrm rot="5400000">
            <a:off x="1240404" y="4516425"/>
            <a:ext cx="1815489" cy="409400"/>
          </a:xfrm>
          <a:prstGeom prst="bentConnector3">
            <a:avLst/>
          </a:prstGeom>
          <a:ln w="38100">
            <a:solidFill>
              <a:schemeClr val="accent4">
                <a:lumMod val="40000"/>
                <a:lumOff val="60000"/>
              </a:schemeClr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D723075D-8446-9753-9093-6CD76E1DD96E}"/>
              </a:ext>
            </a:extLst>
          </p:cNvPr>
          <p:cNvSpPr txBox="1"/>
          <p:nvPr/>
        </p:nvSpPr>
        <p:spPr>
          <a:xfrm>
            <a:off x="4104544" y="5767385"/>
            <a:ext cx="4298456" cy="1015663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0"/>
                  <a:shade val="30000"/>
                  <a:satMod val="115000"/>
                </a:schemeClr>
              </a:gs>
              <a:gs pos="50000">
                <a:schemeClr val="accent3">
                  <a:lumMod val="50000"/>
                  <a:shade val="67500"/>
                  <a:satMod val="115000"/>
                </a:schemeClr>
              </a:gs>
              <a:gs pos="100000">
                <a:schemeClr val="accent3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Cardiac disease as a result of myocardial Ischemia (Imbalance between O2 demand &amp; supply) </a:t>
            </a:r>
            <a:endParaRPr lang="en-US" sz="1400" dirty="0"/>
          </a:p>
        </p:txBody>
      </p:sp>
      <p:cxnSp>
        <p:nvCxnSpPr>
          <p:cNvPr id="22" name="Connector: Elbow 21">
            <a:extLst>
              <a:ext uri="{FF2B5EF4-FFF2-40B4-BE49-F238E27FC236}">
                <a16:creationId xmlns="" xmlns:a16="http://schemas.microsoft.com/office/drawing/2014/main" id="{9142526C-DA1B-DA43-FE8A-99FFB3423D5B}"/>
              </a:ext>
            </a:extLst>
          </p:cNvPr>
          <p:cNvCxnSpPr>
            <a:cxnSpLocks/>
            <a:stCxn id="15" idx="2"/>
            <a:endCxn id="21" idx="0"/>
          </p:cNvCxnSpPr>
          <p:nvPr/>
        </p:nvCxnSpPr>
        <p:spPr>
          <a:xfrm rot="16200000" flipH="1">
            <a:off x="4097874" y="3611487"/>
            <a:ext cx="1954004" cy="2357792"/>
          </a:xfrm>
          <a:prstGeom prst="bentConnector3">
            <a:avLst>
              <a:gd name="adj1" fmla="val 78798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F251E0D0-6DBF-33E1-577E-31925B86E1CD}"/>
              </a:ext>
            </a:extLst>
          </p:cNvPr>
          <p:cNvSpPr txBox="1"/>
          <p:nvPr/>
        </p:nvSpPr>
        <p:spPr>
          <a:xfrm>
            <a:off x="9076118" y="4813262"/>
            <a:ext cx="3020746" cy="1631216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0"/>
                  <a:shade val="30000"/>
                  <a:satMod val="115000"/>
                </a:schemeClr>
              </a:gs>
              <a:gs pos="50000">
                <a:schemeClr val="accent6">
                  <a:lumMod val="50000"/>
                  <a:shade val="67500"/>
                  <a:satMod val="115000"/>
                </a:schemeClr>
              </a:gs>
              <a:gs pos="100000">
                <a:schemeClr val="accent6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Symptoms of ischemia </a:t>
            </a:r>
          </a:p>
          <a:p>
            <a:pPr algn="ctr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(Chest pain)</a:t>
            </a:r>
          </a:p>
          <a:p>
            <a:pPr algn="ctr"/>
            <a:r>
              <a:rPr lang="en-US" sz="20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At rest: Unstable angina.</a:t>
            </a:r>
          </a:p>
          <a:p>
            <a:pPr algn="ctr"/>
            <a:r>
              <a:rPr lang="en-US" sz="20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Medium ITC" panose="020B0602030504020804" pitchFamily="34" charset="0"/>
              </a:rPr>
              <a:t>During exertion: Stable angina.</a:t>
            </a:r>
            <a:endParaRPr lang="en-US" sz="1400" dirty="0"/>
          </a:p>
        </p:txBody>
      </p:sp>
      <p:cxnSp>
        <p:nvCxnSpPr>
          <p:cNvPr id="27" name="Connector: Elbow 26">
            <a:extLst>
              <a:ext uri="{FF2B5EF4-FFF2-40B4-BE49-F238E27FC236}">
                <a16:creationId xmlns="" xmlns:a16="http://schemas.microsoft.com/office/drawing/2014/main" id="{714BDBA7-833C-0BAC-B9F7-EEDA8FDF34F5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 rot="16200000" flipH="1">
            <a:off x="8801955" y="3028725"/>
            <a:ext cx="999881" cy="2569192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4">
                <a:lumMod val="40000"/>
                <a:lumOff val="60000"/>
              </a:schemeClr>
            </a:solidFill>
            <a:prstDash val="dash"/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971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0CBAF8A-1A18-B0EF-A718-85C481044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BEA70FB2-4AF1-C8B5-C166-7EB46C4195EF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3E723966-D3B0-E0AB-6C53-645C29FCFB28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12B65CE5-C824-FE35-33F0-4DA2193422F9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Terminology: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F89D2217-2134-68EF-6992-DC828895F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B0A8DF83-0F89-1845-9263-0C882F1B4C36}"/>
              </a:ext>
            </a:extLst>
          </p:cNvPr>
          <p:cNvSpPr/>
          <p:nvPr/>
        </p:nvSpPr>
        <p:spPr>
          <a:xfrm>
            <a:off x="576775" y="1500527"/>
            <a:ext cx="4909619" cy="52522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0"/>
                  <a:shade val="30000"/>
                  <a:satMod val="115000"/>
                </a:schemeClr>
              </a:gs>
              <a:gs pos="50000">
                <a:schemeClr val="accent6">
                  <a:lumMod val="50000"/>
                  <a:shade val="67500"/>
                  <a:satMod val="115000"/>
                </a:schemeClr>
              </a:gs>
              <a:gs pos="100000">
                <a:schemeClr val="accent6">
                  <a:lumMod val="5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Previously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="" xmlns:a16="http://schemas.microsoft.com/office/drawing/2014/main" id="{745CA22C-6C89-D77E-4305-0D3A8576907D}"/>
              </a:ext>
            </a:extLst>
          </p:cNvPr>
          <p:cNvGrpSpPr/>
          <p:nvPr/>
        </p:nvGrpSpPr>
        <p:grpSpPr>
          <a:xfrm>
            <a:off x="1235022" y="2377440"/>
            <a:ext cx="3593123" cy="3889718"/>
            <a:chOff x="1012874" y="2419643"/>
            <a:chExt cx="3593123" cy="3889718"/>
          </a:xfrm>
        </p:grpSpPr>
        <p:sp>
          <p:nvSpPr>
            <p:cNvPr id="17" name="Oval 16">
              <a:extLst>
                <a:ext uri="{FF2B5EF4-FFF2-40B4-BE49-F238E27FC236}">
                  <a16:creationId xmlns="" xmlns:a16="http://schemas.microsoft.com/office/drawing/2014/main" id="{94C1C732-CAD9-7AB8-334E-7FAB1FD80B23}"/>
                </a:ext>
              </a:extLst>
            </p:cNvPr>
            <p:cNvSpPr/>
            <p:nvPr/>
          </p:nvSpPr>
          <p:spPr>
            <a:xfrm>
              <a:off x="1012874" y="2419643"/>
              <a:ext cx="1406769" cy="1477108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accent6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accent6">
                    <a:lumMod val="60000"/>
                    <a:lumOff val="40000"/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ptos Display" panose="020B0004020202020204" pitchFamily="34" charset="0"/>
                </a:rPr>
                <a:t>ACS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="" xmlns:a16="http://schemas.microsoft.com/office/drawing/2014/main" id="{75D8487F-D0A6-DDC7-06D0-AFBA3C2FFAF2}"/>
                </a:ext>
              </a:extLst>
            </p:cNvPr>
            <p:cNvSpPr/>
            <p:nvPr/>
          </p:nvSpPr>
          <p:spPr>
            <a:xfrm>
              <a:off x="1792459" y="3896751"/>
              <a:ext cx="1406769" cy="1477108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accent6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accent6">
                    <a:lumMod val="60000"/>
                    <a:lumOff val="40000"/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ptos Display" panose="020B0004020202020204" pitchFamily="34" charset="0"/>
                </a:rPr>
                <a:t>CSA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="" xmlns:a16="http://schemas.microsoft.com/office/drawing/2014/main" id="{7EF7BB9F-5BE5-D933-8BAE-5E1C53A502D7}"/>
                </a:ext>
              </a:extLst>
            </p:cNvPr>
            <p:cNvSpPr/>
            <p:nvPr/>
          </p:nvSpPr>
          <p:spPr>
            <a:xfrm>
              <a:off x="3199228" y="4832253"/>
              <a:ext cx="1406769" cy="1477108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accent6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accent6">
                    <a:lumMod val="60000"/>
                    <a:lumOff val="40000"/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ptos Display" panose="020B0004020202020204" pitchFamily="34" charset="0"/>
                </a:rPr>
                <a:t>SCD</a:t>
              </a:r>
            </a:p>
          </p:txBody>
        </p:sp>
      </p:grpSp>
      <p:sp>
        <p:nvSpPr>
          <p:cNvPr id="25" name="Arrow: Down 24">
            <a:extLst>
              <a:ext uri="{FF2B5EF4-FFF2-40B4-BE49-F238E27FC236}">
                <a16:creationId xmlns="" xmlns:a16="http://schemas.microsoft.com/office/drawing/2014/main" id="{8731D03C-CF0D-A4DE-50CC-9887E15A414B}"/>
              </a:ext>
            </a:extLst>
          </p:cNvPr>
          <p:cNvSpPr/>
          <p:nvPr/>
        </p:nvSpPr>
        <p:spPr>
          <a:xfrm>
            <a:off x="1375698" y="1985863"/>
            <a:ext cx="1125415" cy="35169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7">
            <a:extLst>
              <a:ext uri="{FF2B5EF4-FFF2-40B4-BE49-F238E27FC236}">
                <a16:creationId xmlns="" xmlns:a16="http://schemas.microsoft.com/office/drawing/2014/main" id="{4E46CEC6-F0A6-FC30-25C5-2512CC4CCE46}"/>
              </a:ext>
            </a:extLst>
          </p:cNvPr>
          <p:cNvSpPr/>
          <p:nvPr/>
        </p:nvSpPr>
        <p:spPr>
          <a:xfrm>
            <a:off x="2557392" y="3502856"/>
            <a:ext cx="1125415" cy="35169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Down 28">
            <a:extLst>
              <a:ext uri="{FF2B5EF4-FFF2-40B4-BE49-F238E27FC236}">
                <a16:creationId xmlns="" xmlns:a16="http://schemas.microsoft.com/office/drawing/2014/main" id="{E575B932-1F7B-83ED-D1E8-0F2B876658A6}"/>
              </a:ext>
            </a:extLst>
          </p:cNvPr>
          <p:cNvSpPr/>
          <p:nvPr/>
        </p:nvSpPr>
        <p:spPr>
          <a:xfrm>
            <a:off x="3562053" y="4382087"/>
            <a:ext cx="1125415" cy="35169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="" xmlns:a16="http://schemas.microsoft.com/office/drawing/2014/main" id="{F8854B1E-7ACD-6196-F52A-553C64CC6889}"/>
              </a:ext>
            </a:extLst>
          </p:cNvPr>
          <p:cNvSpPr/>
          <p:nvPr/>
        </p:nvSpPr>
        <p:spPr>
          <a:xfrm>
            <a:off x="5906683" y="1500526"/>
            <a:ext cx="4909619" cy="52522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0"/>
                  <a:shade val="30000"/>
                  <a:satMod val="115000"/>
                </a:schemeClr>
              </a:gs>
              <a:gs pos="50000">
                <a:schemeClr val="accent6">
                  <a:lumMod val="50000"/>
                  <a:shade val="67500"/>
                  <a:satMod val="115000"/>
                </a:schemeClr>
              </a:gs>
              <a:gs pos="100000">
                <a:schemeClr val="accent6">
                  <a:lumMod val="5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Since 2019</a:t>
            </a:r>
          </a:p>
        </p:txBody>
      </p:sp>
      <p:sp>
        <p:nvSpPr>
          <p:cNvPr id="31" name="Oval 30">
            <a:extLst>
              <a:ext uri="{FF2B5EF4-FFF2-40B4-BE49-F238E27FC236}">
                <a16:creationId xmlns="" xmlns:a16="http://schemas.microsoft.com/office/drawing/2014/main" id="{462A977F-5E09-D672-DA4B-8C88975D50E0}"/>
              </a:ext>
            </a:extLst>
          </p:cNvPr>
          <p:cNvSpPr/>
          <p:nvPr/>
        </p:nvSpPr>
        <p:spPr>
          <a:xfrm>
            <a:off x="6437724" y="2377440"/>
            <a:ext cx="1406769" cy="1477108"/>
          </a:xfrm>
          <a:prstGeom prst="ellipse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ACS</a:t>
            </a:r>
          </a:p>
        </p:txBody>
      </p:sp>
      <p:sp>
        <p:nvSpPr>
          <p:cNvPr id="32" name="Oval 31">
            <a:extLst>
              <a:ext uri="{FF2B5EF4-FFF2-40B4-BE49-F238E27FC236}">
                <a16:creationId xmlns="" xmlns:a16="http://schemas.microsoft.com/office/drawing/2014/main" id="{980682CA-999B-8A97-7E65-D7218B60347C}"/>
              </a:ext>
            </a:extLst>
          </p:cNvPr>
          <p:cNvSpPr/>
          <p:nvPr/>
        </p:nvSpPr>
        <p:spPr>
          <a:xfrm>
            <a:off x="8227839" y="3678702"/>
            <a:ext cx="1406769" cy="1477108"/>
          </a:xfrm>
          <a:prstGeom prst="ellipse">
            <a:avLst/>
          </a:prstGeom>
          <a:gradFill flip="none" rotWithShape="1">
            <a:gsLst>
              <a:gs pos="0">
                <a:schemeClr val="accent4">
                  <a:shade val="30000"/>
                  <a:satMod val="115000"/>
                </a:schemeClr>
              </a:gs>
              <a:gs pos="50000">
                <a:schemeClr val="accent4">
                  <a:shade val="67500"/>
                  <a:satMod val="115000"/>
                </a:schemeClr>
              </a:gs>
              <a:gs pos="100000">
                <a:schemeClr val="accent4"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CCS</a:t>
            </a:r>
          </a:p>
        </p:txBody>
      </p:sp>
      <p:sp>
        <p:nvSpPr>
          <p:cNvPr id="33" name="Arrow: Down 32">
            <a:extLst>
              <a:ext uri="{FF2B5EF4-FFF2-40B4-BE49-F238E27FC236}">
                <a16:creationId xmlns="" xmlns:a16="http://schemas.microsoft.com/office/drawing/2014/main" id="{30A7787D-AFA8-092B-1C07-2D52CD5B666F}"/>
              </a:ext>
            </a:extLst>
          </p:cNvPr>
          <p:cNvSpPr/>
          <p:nvPr/>
        </p:nvSpPr>
        <p:spPr>
          <a:xfrm rot="18558981">
            <a:off x="7482247" y="3557246"/>
            <a:ext cx="1125415" cy="35169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32862047-D482-8A97-8B0A-C97AF0CDD2A6}"/>
              </a:ext>
            </a:extLst>
          </p:cNvPr>
          <p:cNvSpPr txBox="1"/>
          <p:nvPr/>
        </p:nvSpPr>
        <p:spPr>
          <a:xfrm>
            <a:off x="8451755" y="5747934"/>
            <a:ext cx="374024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40000"/>
                    <a:lumOff val="6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ptos Display" panose="020B0004020202020204" pitchFamily="34" charset="0"/>
                <a:ea typeface="+mn-ea"/>
                <a:cs typeface="+mn-cs"/>
              </a:rPr>
              <a:t>ACS: Acute Coronary Syndrome.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CB11C">
                    <a:lumMod val="40000"/>
                    <a:lumOff val="6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CSA: Chronic stable Angina.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CB11C">
                    <a:lumMod val="40000"/>
                    <a:lumOff val="6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SCD: Sudden Cardiac Death.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FCB11C">
                    <a:lumMod val="40000"/>
                    <a:lumOff val="6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CCS: Chronic Coronary Syndrome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5661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68AB540-6D09-E699-359C-6E4AF8AD5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08417225-74D0-90A2-90E8-343694C64A60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8B71FDA6-CF07-04CA-792E-4CE5C4B4F3A4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1A4BA2D8-424F-93EB-A7ED-0ED7BA50451D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Chronic Coronary Syndrome: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F6B31A53-6B38-0166-CCF6-AA80B2115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9D379CC-2947-9805-5FF2-F451E11D0832}"/>
              </a:ext>
            </a:extLst>
          </p:cNvPr>
          <p:cNvSpPr txBox="1"/>
          <p:nvPr/>
        </p:nvSpPr>
        <p:spPr>
          <a:xfrm>
            <a:off x="464234" y="1500527"/>
            <a:ext cx="11512465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The 2019 ESC Guidelines replace the term “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Stable CAD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” with “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Chronic Coronary Syndrome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venir Next LT Pro Light" panose="020B0304020202020204" pitchFamily="34" charset="0"/>
                <a:ea typeface="+mn-ea"/>
                <a:cs typeface="+mn-cs"/>
              </a:rPr>
              <a:t>”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This implies that CAD is </a:t>
            </a:r>
            <a:r>
              <a:rPr lang="en-US" sz="2800" b="1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a dynamic process</a:t>
            </a: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, the clinical presentation of which can be either acute or chronic.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The CCS syndromes have been classified into </a:t>
            </a:r>
            <a:r>
              <a:rPr lang="en-US" sz="4400" b="1" u="sng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ngravers MT" panose="02090707080505020304" pitchFamily="18" charset="0"/>
              </a:rPr>
              <a:t>6</a:t>
            </a: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 </a:t>
            </a:r>
            <a:r>
              <a:rPr lang="en-US" sz="2800" b="1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entities</a:t>
            </a:r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:</a:t>
            </a:r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A4402016-2B3C-30F8-31DD-AD8E271E3905}"/>
              </a:ext>
            </a:extLst>
          </p:cNvPr>
          <p:cNvSpPr/>
          <p:nvPr/>
        </p:nvSpPr>
        <p:spPr>
          <a:xfrm>
            <a:off x="84406" y="4242020"/>
            <a:ext cx="1856909" cy="2447168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Patients with suspected CAD &amp; stable angina symptoms +/- dyspnea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E6965160-A11D-EA47-1052-9FDDE57037B8}"/>
              </a:ext>
            </a:extLst>
          </p:cNvPr>
          <p:cNvSpPr/>
          <p:nvPr/>
        </p:nvSpPr>
        <p:spPr>
          <a:xfrm>
            <a:off x="2093715" y="4242020"/>
            <a:ext cx="1856909" cy="2447168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Patients with new onset HF or LV dysfunction &amp; suspected CAD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="" xmlns:a16="http://schemas.microsoft.com/office/drawing/2014/main" id="{145582D1-3B54-C4C4-EB2C-86CF11104605}"/>
              </a:ext>
            </a:extLst>
          </p:cNvPr>
          <p:cNvSpPr/>
          <p:nvPr/>
        </p:nvSpPr>
        <p:spPr>
          <a:xfrm>
            <a:off x="4103024" y="4242020"/>
            <a:ext cx="1856909" cy="2447168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Asymptomatic &amp; Symptomatic patients with stabilized symptoms &lt; 1 year after ACS or patient with recent revascularization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="" xmlns:a16="http://schemas.microsoft.com/office/drawing/2014/main" id="{AF379442-EB9C-C71D-19AF-2DBC0BEDAB06}"/>
              </a:ext>
            </a:extLst>
          </p:cNvPr>
          <p:cNvSpPr/>
          <p:nvPr/>
        </p:nvSpPr>
        <p:spPr>
          <a:xfrm>
            <a:off x="6112333" y="4242020"/>
            <a:ext cx="1962522" cy="2447168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Asymptomatic &amp; Symptomatic patients &gt; 1 year after initial diagnosis or revascularization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="" xmlns:a16="http://schemas.microsoft.com/office/drawing/2014/main" id="{7C711580-931E-3633-9C27-7DBEC436001F}"/>
              </a:ext>
            </a:extLst>
          </p:cNvPr>
          <p:cNvSpPr/>
          <p:nvPr/>
        </p:nvSpPr>
        <p:spPr>
          <a:xfrm>
            <a:off x="8227255" y="4242020"/>
            <a:ext cx="1856909" cy="2447168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Patients with angina &amp; suspected vasospastic or microvascular disease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="" xmlns:a16="http://schemas.microsoft.com/office/drawing/2014/main" id="{D6F29EC5-3E07-851C-CAA4-97DE2CDE5A55}"/>
              </a:ext>
            </a:extLst>
          </p:cNvPr>
          <p:cNvSpPr/>
          <p:nvPr/>
        </p:nvSpPr>
        <p:spPr>
          <a:xfrm>
            <a:off x="10236564" y="4242020"/>
            <a:ext cx="1856909" cy="2447168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Asymptomatic subjects in whom CAD is detected at screening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="" xmlns:a16="http://schemas.microsoft.com/office/drawing/2014/main" id="{ED7CB9F0-A5F1-6733-6088-F92B8ACDED72}"/>
              </a:ext>
            </a:extLst>
          </p:cNvPr>
          <p:cNvSpPr/>
          <p:nvPr/>
        </p:nvSpPr>
        <p:spPr>
          <a:xfrm>
            <a:off x="759655" y="3993517"/>
            <a:ext cx="590843" cy="494077"/>
          </a:xfrm>
          <a:prstGeom prst="roundRect">
            <a:avLst>
              <a:gd name="adj" fmla="val 4229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1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="" xmlns:a16="http://schemas.microsoft.com/office/drawing/2014/main" id="{5CBBCA83-CFEE-0583-3F97-2EC2CEC19C1E}"/>
              </a:ext>
            </a:extLst>
          </p:cNvPr>
          <p:cNvSpPr/>
          <p:nvPr/>
        </p:nvSpPr>
        <p:spPr>
          <a:xfrm>
            <a:off x="2726734" y="3993517"/>
            <a:ext cx="590843" cy="494077"/>
          </a:xfrm>
          <a:prstGeom prst="roundRect">
            <a:avLst>
              <a:gd name="adj" fmla="val 4229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2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="" xmlns:a16="http://schemas.microsoft.com/office/drawing/2014/main" id="{DCAE2C45-9CB2-3357-2FA7-136F0C8CE58C}"/>
              </a:ext>
            </a:extLst>
          </p:cNvPr>
          <p:cNvSpPr/>
          <p:nvPr/>
        </p:nvSpPr>
        <p:spPr>
          <a:xfrm>
            <a:off x="4736056" y="3870730"/>
            <a:ext cx="590843" cy="494077"/>
          </a:xfrm>
          <a:prstGeom prst="roundRect">
            <a:avLst>
              <a:gd name="adj" fmla="val 4229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3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="" xmlns:a16="http://schemas.microsoft.com/office/drawing/2014/main" id="{FF0019B4-E74D-7452-0E08-7480810AB48D}"/>
              </a:ext>
            </a:extLst>
          </p:cNvPr>
          <p:cNvSpPr/>
          <p:nvPr/>
        </p:nvSpPr>
        <p:spPr>
          <a:xfrm>
            <a:off x="6800445" y="3993517"/>
            <a:ext cx="590843" cy="494077"/>
          </a:xfrm>
          <a:prstGeom prst="roundRect">
            <a:avLst>
              <a:gd name="adj" fmla="val 4229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4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="" xmlns:a16="http://schemas.microsoft.com/office/drawing/2014/main" id="{E866D213-2438-DF32-8F46-F20CDA27DAC5}"/>
              </a:ext>
            </a:extLst>
          </p:cNvPr>
          <p:cNvSpPr/>
          <p:nvPr/>
        </p:nvSpPr>
        <p:spPr>
          <a:xfrm>
            <a:off x="8860287" y="3993516"/>
            <a:ext cx="590843" cy="494077"/>
          </a:xfrm>
          <a:prstGeom prst="roundRect">
            <a:avLst>
              <a:gd name="adj" fmla="val 4229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5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="" xmlns:a16="http://schemas.microsoft.com/office/drawing/2014/main" id="{038C1258-1EE6-37AE-EB33-6A100905CFA4}"/>
              </a:ext>
            </a:extLst>
          </p:cNvPr>
          <p:cNvSpPr/>
          <p:nvPr/>
        </p:nvSpPr>
        <p:spPr>
          <a:xfrm>
            <a:off x="10873754" y="3993516"/>
            <a:ext cx="590843" cy="494077"/>
          </a:xfrm>
          <a:prstGeom prst="roundRect">
            <a:avLst>
              <a:gd name="adj" fmla="val 42292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 Light" panose="020B030402020202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997087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C2FD7D02-BF1F-A97B-7002-F6ACEF680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D3B387B5-8C1C-F4D4-D58E-FEDDA62EDD42}"/>
              </a:ext>
            </a:extLst>
          </p:cNvPr>
          <p:cNvCxnSpPr/>
          <p:nvPr/>
        </p:nvCxnSpPr>
        <p:spPr>
          <a:xfrm>
            <a:off x="295422" y="211015"/>
            <a:ext cx="928467" cy="0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9CD32DD5-C59D-3D79-ECD3-CD51CC912C97}"/>
              </a:ext>
            </a:extLst>
          </p:cNvPr>
          <p:cNvCxnSpPr/>
          <p:nvPr/>
        </p:nvCxnSpPr>
        <p:spPr>
          <a:xfrm>
            <a:off x="309490" y="211015"/>
            <a:ext cx="0" cy="1969477"/>
          </a:xfrm>
          <a:prstGeom prst="line">
            <a:avLst/>
          </a:prstGeom>
          <a:ln w="38100">
            <a:solidFill>
              <a:schemeClr val="tx2">
                <a:lumMod val="20000"/>
                <a:lumOff val="8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E5B8737-4140-FBA9-6EBF-26CB05FB865C}"/>
              </a:ext>
            </a:extLst>
          </p:cNvPr>
          <p:cNvSpPr/>
          <p:nvPr/>
        </p:nvSpPr>
        <p:spPr>
          <a:xfrm>
            <a:off x="464234" y="365760"/>
            <a:ext cx="11211951" cy="92846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CB11C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Eras Medium ITC" panose="020B0602030504020804" pitchFamily="34" charset="0"/>
                <a:ea typeface="+mn-ea"/>
                <a:cs typeface="+mn-cs"/>
              </a:rPr>
              <a:t>Chronic Coronary Syndrome: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73E1975-87E3-0B1C-5E19-C1DFB19BA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9277" y="159460"/>
            <a:ext cx="1337423" cy="13410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9D4F43EB-21A0-F91A-18C2-DEEF75471F68}"/>
              </a:ext>
            </a:extLst>
          </p:cNvPr>
          <p:cNvSpPr/>
          <p:nvPr/>
        </p:nvSpPr>
        <p:spPr>
          <a:xfrm>
            <a:off x="1116330" y="1570863"/>
            <a:ext cx="9907758" cy="52522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0"/>
                  <a:shade val="30000"/>
                  <a:satMod val="115000"/>
                </a:schemeClr>
              </a:gs>
              <a:gs pos="50000">
                <a:schemeClr val="accent6">
                  <a:lumMod val="50000"/>
                  <a:shade val="67500"/>
                  <a:satMod val="115000"/>
                </a:schemeClr>
              </a:gs>
              <a:gs pos="100000">
                <a:schemeClr val="accent6">
                  <a:lumMod val="5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Pathophysiology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="" xmlns:a16="http://schemas.microsoft.com/office/drawing/2014/main" id="{6524F99C-F965-FA95-F522-9C7C773C1631}"/>
              </a:ext>
            </a:extLst>
          </p:cNvPr>
          <p:cNvSpPr/>
          <p:nvPr/>
        </p:nvSpPr>
        <p:spPr>
          <a:xfrm>
            <a:off x="2227384" y="2250747"/>
            <a:ext cx="7737231" cy="525221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ptos Display" panose="020B0004020202020204" pitchFamily="34" charset="0"/>
              </a:rPr>
              <a:t>Narrowing of coronary arteries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="" xmlns:a16="http://schemas.microsoft.com/office/drawing/2014/main" id="{0BAAF561-10D2-B293-F66F-9B4FCCF1AE09}"/>
              </a:ext>
            </a:extLst>
          </p:cNvPr>
          <p:cNvSpPr/>
          <p:nvPr/>
        </p:nvSpPr>
        <p:spPr>
          <a:xfrm>
            <a:off x="2304352" y="3015117"/>
            <a:ext cx="7737231" cy="525221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Insufficient blood flow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="" xmlns:a16="http://schemas.microsoft.com/office/drawing/2014/main" id="{19F12D2C-19A2-AC94-96D1-B9EF4FF0E811}"/>
              </a:ext>
            </a:extLst>
          </p:cNvPr>
          <p:cNvSpPr/>
          <p:nvPr/>
        </p:nvSpPr>
        <p:spPr>
          <a:xfrm>
            <a:off x="2304352" y="3779487"/>
            <a:ext cx="7737231" cy="525221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Myocardial O2 demands exceed supply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E11D9CF6-908C-B33C-241A-9F5D4595DF4D}"/>
              </a:ext>
            </a:extLst>
          </p:cNvPr>
          <p:cNvSpPr/>
          <p:nvPr/>
        </p:nvSpPr>
        <p:spPr>
          <a:xfrm>
            <a:off x="2005504" y="4543857"/>
            <a:ext cx="8334925" cy="525221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Anaerobic metabolism with lactic acid accumulation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="" xmlns:a16="http://schemas.microsoft.com/office/drawing/2014/main" id="{20850C36-23ED-F870-7B7E-A2D680865BAF}"/>
              </a:ext>
            </a:extLst>
          </p:cNvPr>
          <p:cNvSpPr/>
          <p:nvPr/>
        </p:nvSpPr>
        <p:spPr>
          <a:xfrm>
            <a:off x="2304352" y="5308227"/>
            <a:ext cx="7737231" cy="525221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Myocardial nerve fibers irritated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="" xmlns:a16="http://schemas.microsoft.com/office/drawing/2014/main" id="{8F90C5A2-DBC0-2C1C-ABD7-4E9E15683C89}"/>
              </a:ext>
            </a:extLst>
          </p:cNvPr>
          <p:cNvSpPr/>
          <p:nvPr/>
        </p:nvSpPr>
        <p:spPr>
          <a:xfrm>
            <a:off x="585952" y="6072597"/>
            <a:ext cx="11020096" cy="525222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Display" panose="020B0004020202020204" pitchFamily="34" charset="0"/>
              </a:rPr>
              <a:t>Pain message transmitted to cardiac nerves and upper posterior nerve root</a:t>
            </a:r>
          </a:p>
        </p:txBody>
      </p:sp>
      <p:sp>
        <p:nvSpPr>
          <p:cNvPr id="20" name="Arrow: Down 19">
            <a:extLst>
              <a:ext uri="{FF2B5EF4-FFF2-40B4-BE49-F238E27FC236}">
                <a16:creationId xmlns="" xmlns:a16="http://schemas.microsoft.com/office/drawing/2014/main" id="{504105CC-8D88-0CA8-1620-CF3991D38B74}"/>
              </a:ext>
            </a:extLst>
          </p:cNvPr>
          <p:cNvSpPr/>
          <p:nvPr/>
        </p:nvSpPr>
        <p:spPr>
          <a:xfrm>
            <a:off x="5507501" y="2736123"/>
            <a:ext cx="1125415" cy="35169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22">
            <a:extLst>
              <a:ext uri="{FF2B5EF4-FFF2-40B4-BE49-F238E27FC236}">
                <a16:creationId xmlns="" xmlns:a16="http://schemas.microsoft.com/office/drawing/2014/main" id="{683692A7-778F-6090-5EAD-B690210F6D12}"/>
              </a:ext>
            </a:extLst>
          </p:cNvPr>
          <p:cNvSpPr/>
          <p:nvPr/>
        </p:nvSpPr>
        <p:spPr>
          <a:xfrm>
            <a:off x="5501325" y="3486384"/>
            <a:ext cx="1125415" cy="35169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="" xmlns:a16="http://schemas.microsoft.com/office/drawing/2014/main" id="{98696F98-8993-95D9-F077-A5CA7B471E77}"/>
              </a:ext>
            </a:extLst>
          </p:cNvPr>
          <p:cNvSpPr/>
          <p:nvPr/>
        </p:nvSpPr>
        <p:spPr>
          <a:xfrm>
            <a:off x="5501324" y="4262504"/>
            <a:ext cx="1125415" cy="35169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="" xmlns:a16="http://schemas.microsoft.com/office/drawing/2014/main" id="{5882079B-8141-DFAB-F4BA-751286FA5183}"/>
              </a:ext>
            </a:extLst>
          </p:cNvPr>
          <p:cNvSpPr/>
          <p:nvPr/>
        </p:nvSpPr>
        <p:spPr>
          <a:xfrm>
            <a:off x="5501323" y="5026832"/>
            <a:ext cx="1125415" cy="35169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7">
            <a:extLst>
              <a:ext uri="{FF2B5EF4-FFF2-40B4-BE49-F238E27FC236}">
                <a16:creationId xmlns="" xmlns:a16="http://schemas.microsoft.com/office/drawing/2014/main" id="{2BBC27E6-0303-5C2C-0F4B-1BB9226B075C}"/>
              </a:ext>
            </a:extLst>
          </p:cNvPr>
          <p:cNvSpPr/>
          <p:nvPr/>
        </p:nvSpPr>
        <p:spPr>
          <a:xfrm>
            <a:off x="5495147" y="5791160"/>
            <a:ext cx="1125415" cy="351692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1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816"/>
    </mc:Choice>
    <mc:Fallback xmlns="">
      <p:transition spd="slow" advTm="202816"/>
    </mc:Fallback>
  </mc:AlternateContent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9360</TotalTime>
  <Words>1887</Words>
  <Application>Microsoft Office PowerPoint</Application>
  <PresentationFormat>Widescreen</PresentationFormat>
  <Paragraphs>272</Paragraphs>
  <Slides>35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Aptos Display</vt:lpstr>
      <vt:lpstr>Arial</vt:lpstr>
      <vt:lpstr>Avenir Next LT Pro Light</vt:lpstr>
      <vt:lpstr>Calibri</vt:lpstr>
      <vt:lpstr>Century Gothic</vt:lpstr>
      <vt:lpstr>Corbel</vt:lpstr>
      <vt:lpstr>Engravers MT</vt:lpstr>
      <vt:lpstr>Eras Medium ITC</vt:lpstr>
      <vt:lpstr>Wingdings</vt:lpstr>
      <vt:lpstr>Depth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abdelsalam</dc:creator>
  <cp:lastModifiedBy>Abdul Rahman Ashraf Hussein Mohamed Abo El-Majd</cp:lastModifiedBy>
  <cp:revision>6</cp:revision>
  <dcterms:created xsi:type="dcterms:W3CDTF">2025-02-17T19:06:39Z</dcterms:created>
  <dcterms:modified xsi:type="dcterms:W3CDTF">2025-06-15T15:44:05Z</dcterms:modified>
</cp:coreProperties>
</file>

<file path=docProps/thumbnail.jpeg>
</file>